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9" r:id="rId2"/>
    <p:sldId id="260" r:id="rId3"/>
    <p:sldId id="257" r:id="rId4"/>
    <p:sldId id="287" r:id="rId5"/>
    <p:sldId id="288" r:id="rId6"/>
    <p:sldId id="289" r:id="rId7"/>
    <p:sldId id="290" r:id="rId8"/>
    <p:sldId id="291" r:id="rId9"/>
    <p:sldId id="292" r:id="rId10"/>
    <p:sldId id="294" r:id="rId11"/>
    <p:sldId id="295" r:id="rId12"/>
    <p:sldId id="296" r:id="rId13"/>
    <p:sldId id="276" r:id="rId14"/>
    <p:sldId id="28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5DCD8-4A3D-464D-A6C4-73D206FAF8E5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Кликнете, за да редактирате основните стилове на текста</a:t>
            </a:r>
          </a:p>
          <a:p>
            <a:pPr lvl="1"/>
            <a:r>
              <a:rPr lang="en-US"/>
              <a:t>Второ ниво</a:t>
            </a:r>
          </a:p>
          <a:p>
            <a:pPr lvl="2"/>
            <a:r>
              <a:rPr lang="en-US"/>
              <a:t>Трето ниво</a:t>
            </a:r>
          </a:p>
          <a:p>
            <a:pPr lvl="3"/>
            <a:r>
              <a:rPr lang="en-US"/>
              <a:t>Четвърто ниво</a:t>
            </a:r>
          </a:p>
          <a:p>
            <a:pPr lvl="4"/>
            <a:r>
              <a:rPr lang="en-US"/>
              <a:t>Пето ниво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5C1E9-5306-4237-906B-8EDE5DF5D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70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5/12/2026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Кликнете, за да редактирате основния стил на заглавието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Кликнете, за да редактирате основните стилове на текста</a:t>
            </a:r>
          </a:p>
          <a:p>
            <a:pPr lvl="1"/>
            <a:r>
              <a:rPr lang="en-US" dirty="0"/>
              <a:t>Второ ниво</a:t>
            </a:r>
          </a:p>
          <a:p>
            <a:pPr lvl="2"/>
            <a:r>
              <a:rPr lang="en-US" dirty="0"/>
              <a:t>Трето ниво</a:t>
            </a:r>
          </a:p>
          <a:p>
            <a:pPr lvl="3"/>
            <a:r>
              <a:rPr lang="en-US" dirty="0"/>
              <a:t>Четвърто ниво</a:t>
            </a:r>
          </a:p>
          <a:p>
            <a:pPr lvl="4"/>
            <a:r>
              <a:rPr lang="en-US" dirty="0"/>
              <a:t>Пето ниво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9625" y="-523700"/>
            <a:ext cx="10058400" cy="3566160"/>
          </a:xfrm>
        </p:spPr>
        <p:txBody>
          <a:bodyPr/>
          <a:lstStyle/>
          <a:p>
            <a:pPr lvl="0"/>
            <a:r>
              <a:rPr lang="en-GB" dirty="0"/>
              <a:t>МОДУЛ 5: </a:t>
            </a:r>
            <a:r>
              <a:rPr lang="en-GB" dirty="0" err="1"/>
              <a:t>Помощни</a:t>
            </a:r>
            <a:r>
              <a:rPr lang="en-GB" dirty="0"/>
              <a:t> </a:t>
            </a:r>
            <a:r>
              <a:rPr lang="en-GB" dirty="0" err="1"/>
              <a:t>технологии</a:t>
            </a:r>
            <a:r>
              <a:rPr lang="en-GB" dirty="0"/>
              <a:t> и </a:t>
            </a:r>
            <a:r>
              <a:rPr lang="en-GB" dirty="0" err="1"/>
              <a:t>цифрова</a:t>
            </a:r>
            <a:r>
              <a:rPr lang="en-GB" dirty="0"/>
              <a:t> </a:t>
            </a:r>
            <a:r>
              <a:rPr lang="en-GB" dirty="0" err="1"/>
              <a:t>достъпност</a:t>
            </a:r>
            <a:r>
              <a:rPr lang="en-GB" dirty="0"/>
              <a:t> в </a:t>
            </a:r>
            <a:r>
              <a:rPr lang="en-GB" dirty="0" err="1"/>
              <a:t>туризма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3975" y="3068930"/>
            <a:ext cx="10058400" cy="11430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Програма за обучение на обучители по достъпен културен туризъм</a:t>
            </a:r>
          </a:p>
          <a:p>
            <a:r>
              <a:rPr lang="en-GB" dirty="0"/>
              <a:t>Проект: TACT – Обучение за достъпен културен туризъм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Финансиран от Европейския съюз. Изразените възгледи и мнения обаче са изцяло на автора и не отразяват непременно тези на Европейския съюз или Фондация „Темпус“. Нито Европейският съюз, нито Фондация „Темпус“ могат да бъдат държани отговорни за тях.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4C92B-D969-A7A9-0155-B429844AB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14D92A-98FB-E695-0C98-F5EC0F23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Идеи за помощни технологии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B733FA-FC09-A48F-9254-B910061F9A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Визуален достъп</a:t>
            </a:r>
          </a:p>
          <a:p>
            <a:pPr lvl="1"/>
            <a:r>
              <a:rPr lang="en-US" sz="2800" dirty="0"/>
              <a:t>Аудиогид с поддръжка на екранен четец</a:t>
            </a:r>
          </a:p>
          <a:p>
            <a:pPr lvl="1"/>
            <a:r>
              <a:rPr lang="en-US" sz="2800" dirty="0"/>
              <a:t>Преносима електронна лупа</a:t>
            </a:r>
          </a:p>
          <a:p>
            <a:pPr lvl="1"/>
            <a:r>
              <a:rPr lang="en-US" sz="2800" dirty="0"/>
              <a:t>Говорещи QR кодове</a:t>
            </a:r>
          </a:p>
          <a:p>
            <a:pPr lvl="1"/>
            <a:r>
              <a:rPr lang="en-US" sz="2800" dirty="0"/>
              <a:t>Таблети с брайлов дисплей</a:t>
            </a:r>
          </a:p>
          <a:p>
            <a:pPr lvl="1"/>
            <a:r>
              <a:rPr lang="en-US" sz="2800" dirty="0"/>
              <a:t>Система за аудио навигация в закрити помещения</a:t>
            </a:r>
          </a:p>
          <a:p>
            <a:pPr lvl="1"/>
            <a:r>
              <a:rPr lang="en-US" sz="2800" dirty="0"/>
              <a:t>Носими очила за подпомагане на зрението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3E0B5E-B755-B22B-225A-C92D503E18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Достъп за хора с увреден слух</a:t>
            </a:r>
          </a:p>
          <a:p>
            <a:pPr lvl="1"/>
            <a:r>
              <a:rPr lang="en-GB" sz="2800" dirty="0"/>
              <a:t>Преносима слухова верига</a:t>
            </a:r>
          </a:p>
          <a:p>
            <a:pPr lvl="1"/>
            <a:r>
              <a:rPr lang="en-US" sz="2800" dirty="0"/>
              <a:t>Таблет за преобразуване на реч в текст</a:t>
            </a:r>
          </a:p>
          <a:p>
            <a:pPr lvl="1"/>
            <a:r>
              <a:rPr lang="en-US" sz="2800" dirty="0"/>
              <a:t>Видео плейъри с субтитри</a:t>
            </a:r>
          </a:p>
          <a:p>
            <a:pPr lvl="1"/>
            <a:r>
              <a:rPr lang="en-US" sz="2800" dirty="0"/>
              <a:t>Слухова верига за цялата стая</a:t>
            </a:r>
          </a:p>
          <a:p>
            <a:pPr lvl="1"/>
            <a:r>
              <a:rPr lang="en-US" sz="2800" dirty="0"/>
              <a:t>Очила с AR субтитри</a:t>
            </a:r>
          </a:p>
        </p:txBody>
      </p:sp>
    </p:spTree>
    <p:extLst>
      <p:ext uri="{BB962C8B-B14F-4D97-AF65-F5344CB8AC3E}">
        <p14:creationId xmlns:p14="http://schemas.microsoft.com/office/powerpoint/2010/main" val="3166602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626F8-6CC0-C137-8A76-99AA6164C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60A3DC-927D-D820-1FF6-16CC6B007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263813"/>
            <a:ext cx="10058400" cy="1450757"/>
          </a:xfrm>
        </p:spPr>
        <p:txBody>
          <a:bodyPr/>
          <a:lstStyle/>
          <a:p>
            <a:r>
              <a:rPr lang="en-US" dirty="0"/>
              <a:t>Идеи за помощни технологии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9D6B46-7BA9-CFCE-9A0B-4F939F783F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1836857"/>
            <a:ext cx="4937760" cy="4023360"/>
          </a:xfrm>
        </p:spPr>
        <p:txBody>
          <a:bodyPr>
            <a:normAutofit fontScale="85000" lnSpcReduction="20000"/>
          </a:bodyPr>
          <a:lstStyle/>
          <a:p>
            <a:r>
              <a:rPr lang="en-GB" sz="3200" b="1" dirty="0"/>
              <a:t>Мобилност и физически достъп</a:t>
            </a:r>
          </a:p>
          <a:p>
            <a:pPr lvl="1"/>
            <a:r>
              <a:rPr lang="en-GB" sz="2800" dirty="0"/>
              <a:t>Система за заемане на инвалидни колички</a:t>
            </a:r>
          </a:p>
          <a:p>
            <a:pPr lvl="1"/>
            <a:r>
              <a:rPr lang="en-US" sz="2800" dirty="0"/>
              <a:t>Мобилно устройство за изкачване на стълби</a:t>
            </a:r>
          </a:p>
          <a:p>
            <a:pPr lvl="1"/>
            <a:r>
              <a:rPr lang="en-US" sz="2800" dirty="0"/>
              <a:t>Приложение за навигация по достъпни маршрути</a:t>
            </a:r>
          </a:p>
          <a:p>
            <a:pPr lvl="1"/>
            <a:r>
              <a:rPr lang="en-US" sz="2800" dirty="0"/>
              <a:t>Интелигентен асансьор / вертикална платформа</a:t>
            </a:r>
          </a:p>
          <a:p>
            <a:pPr lvl="1"/>
            <a:r>
              <a:rPr lang="en-US" sz="2800" dirty="0"/>
              <a:t>Автономна инвалидна количка за вътрешна употреба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4C71E8-9799-B18A-4F58-0FD29726C7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64" y="1836857"/>
            <a:ext cx="4937760" cy="4023360"/>
          </a:xfrm>
        </p:spPr>
        <p:txBody>
          <a:bodyPr>
            <a:normAutofit fontScale="85000" lnSpcReduction="20000"/>
          </a:bodyPr>
          <a:lstStyle/>
          <a:p>
            <a:r>
              <a:rPr lang="en-GB" sz="3200" b="1" dirty="0"/>
              <a:t>Когнитивен достъп</a:t>
            </a:r>
          </a:p>
          <a:p>
            <a:pPr lvl="1"/>
            <a:r>
              <a:rPr lang="en-GB" sz="2800" dirty="0"/>
              <a:t>Лесноразбираеми цифрови ръководства</a:t>
            </a:r>
          </a:p>
          <a:p>
            <a:pPr lvl="1"/>
            <a:r>
              <a:rPr lang="en-US" sz="2800" dirty="0"/>
              <a:t>Приложение за визуален график</a:t>
            </a:r>
          </a:p>
          <a:p>
            <a:pPr lvl="1"/>
            <a:r>
              <a:rPr lang="en-US" sz="2800" dirty="0"/>
              <a:t>Слушалки със сензорно управление</a:t>
            </a:r>
          </a:p>
          <a:p>
            <a:pPr lvl="1"/>
            <a:r>
              <a:rPr lang="en-US" sz="2800" dirty="0"/>
              <a:t>Система за резервация на вход по график</a:t>
            </a:r>
          </a:p>
          <a:p>
            <a:pPr lvl="1"/>
            <a:r>
              <a:rPr lang="en-US" sz="2800" dirty="0"/>
              <a:t>Персонализирано приложение за адаптивни обиколки</a:t>
            </a:r>
          </a:p>
          <a:p>
            <a:pPr lvl="1"/>
            <a:r>
              <a:rPr lang="en-US" sz="2800" dirty="0"/>
              <a:t>Успокояващи станции с биологична обратна връзка</a:t>
            </a:r>
          </a:p>
        </p:txBody>
      </p:sp>
    </p:spTree>
    <p:extLst>
      <p:ext uri="{BB962C8B-B14F-4D97-AF65-F5344CB8AC3E}">
        <p14:creationId xmlns:p14="http://schemas.microsoft.com/office/powerpoint/2010/main" val="267900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AFF57-63C7-88D4-BBDD-72BD757E8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25512F-AB98-A4CF-15F1-3255DE664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Идеи за помощни технологии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472C09-776C-818B-B710-877A4C445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357842"/>
          </a:xfrm>
        </p:spPr>
        <p:txBody>
          <a:bodyPr>
            <a:normAutofit lnSpcReduction="10000"/>
          </a:bodyPr>
          <a:lstStyle/>
          <a:p>
            <a:r>
              <a:rPr lang="en-GB" sz="3200" b="1" dirty="0"/>
              <a:t>Интегриращи експонати</a:t>
            </a:r>
          </a:p>
          <a:p>
            <a:pPr lvl="1"/>
            <a:r>
              <a:rPr lang="en-US" sz="2800" dirty="0"/>
              <a:t>Киоски с докосващ екран и режим за достъпност</a:t>
            </a:r>
          </a:p>
          <a:p>
            <a:pPr lvl="1"/>
            <a:r>
              <a:rPr lang="en-US" sz="2800" dirty="0"/>
              <a:t>Мултисензорни аудио пейки</a:t>
            </a:r>
          </a:p>
          <a:p>
            <a:pPr lvl="1"/>
            <a:r>
              <a:rPr lang="en-US" sz="2800" dirty="0"/>
              <a:t>3D отпечатани реплики на артефакти</a:t>
            </a:r>
          </a:p>
          <a:p>
            <a:pPr lvl="1"/>
            <a:r>
              <a:rPr lang="en-US" sz="2800" dirty="0"/>
              <a:t>VR обиколка на недостъпни зони</a:t>
            </a:r>
          </a:p>
          <a:p>
            <a:pPr lvl="1"/>
            <a:r>
              <a:rPr lang="en-US" sz="2800" dirty="0"/>
              <a:t>Галерия с пълно потапяне</a:t>
            </a:r>
          </a:p>
          <a:p>
            <a:pPr lvl="1"/>
            <a:r>
              <a:rPr lang="en-US" sz="2800" dirty="0"/>
              <a:t>AI </a:t>
            </a:r>
            <a:r>
              <a:rPr lang="en-US" sz="2800" dirty="0" err="1"/>
              <a:t>музеен</a:t>
            </a:r>
            <a:r>
              <a:rPr lang="en-US" sz="2800" dirty="0"/>
              <a:t> спътник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1261B-133C-8D01-801B-A745E1DC30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62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Основни изводи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Помощните технологии отговарят на различни нужди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Разбирането и прилагането на WCAG </a:t>
            </a:r>
            <a:r>
              <a:rPr lang="en-GB" sz="2400" dirty="0"/>
              <a:t>и принципите на цифровата достъпност е от решаващо значение, тъй като маркетинговите дейности в туризма и планирането преди посещението се осъществяват предимно онлайн.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Иновативните тенденции (VR, AR, AI) </a:t>
            </a:r>
            <a:r>
              <a:rPr lang="en-GB" sz="2400" dirty="0"/>
              <a:t>са многообещаващи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/>
              <a:t>Важно</a:t>
            </a:r>
            <a:r>
              <a:rPr lang="en-GB" sz="2400" b="1" dirty="0"/>
              <a:t> е </a:t>
            </a:r>
            <a:r>
              <a:rPr lang="en-GB" sz="2400" dirty="0"/>
              <a:t>да </a:t>
            </a:r>
            <a:r>
              <a:rPr lang="en-GB" sz="2400" b="1" dirty="0"/>
              <a:t>се демонстрира и </a:t>
            </a:r>
            <a:r>
              <a:rPr lang="bg-BG" sz="2400" b="1" dirty="0"/>
              <a:t>да се </a:t>
            </a:r>
            <a:r>
              <a:rPr lang="en-GB" sz="2400" b="1" dirty="0" err="1"/>
              <a:t>обучават</a:t>
            </a:r>
            <a:r>
              <a:rPr lang="en-GB" sz="2400" b="1" dirty="0"/>
              <a:t> </a:t>
            </a:r>
            <a:r>
              <a:rPr lang="en-GB" sz="2400" dirty="0"/>
              <a:t>другите в използването </a:t>
            </a:r>
            <a:r>
              <a:rPr lang="en-GB" sz="2400" dirty="0" err="1"/>
              <a:t>на</a:t>
            </a:r>
            <a:r>
              <a:rPr lang="en-GB" sz="2400" dirty="0"/>
              <a:t> </a:t>
            </a:r>
            <a:r>
              <a:rPr lang="bg-BG" sz="2400" dirty="0"/>
              <a:t>помощни</a:t>
            </a:r>
            <a:r>
              <a:rPr lang="en-GB" sz="2400" dirty="0"/>
              <a:t> технологии.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b="1" dirty="0"/>
              <a:t>Технологията е инструмент, а не заместител на емпатията и физическата интеграция.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/>
              <a:t>Трябва да се вземат предвид анализът</a:t>
            </a:r>
            <a:r>
              <a:rPr lang="en-GB" sz="2400" b="1" dirty="0"/>
              <a:t> на разходите и ползите, </a:t>
            </a:r>
            <a:r>
              <a:rPr lang="en-GB" sz="2400" dirty="0"/>
              <a:t>както и устойчивостта.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en-US" sz="4400" dirty="0"/>
              <a:t>БЛАГОДАРЯ ВИ!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/>
              <a:t>Имате ли въпроси?</a:t>
            </a:r>
          </a:p>
          <a:p>
            <a:r>
              <a:rPr lang="en-US" sz="3200" dirty="0"/>
              <a:t>Какво беше ново или изненадващо за вас?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-254935"/>
            <a:ext cx="10058400" cy="1450757"/>
          </a:xfrm>
        </p:spPr>
        <p:txBody>
          <a:bodyPr/>
          <a:lstStyle/>
          <a:p>
            <a:r>
              <a:rPr lang="en-US" dirty="0"/>
              <a:t>Цели на обучението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00773"/>
            <a:ext cx="10058400" cy="4456454"/>
          </a:xfrm>
        </p:spPr>
        <p:txBody>
          <a:bodyPr>
            <a:normAutofit/>
          </a:bodyPr>
          <a:lstStyle/>
          <a:p>
            <a:r>
              <a:rPr lang="en-GB" sz="1800" dirty="0"/>
              <a:t>До края на Модул 5 </a:t>
            </a:r>
            <a:r>
              <a:rPr lang="bg-BG" sz="1800" dirty="0" err="1"/>
              <a:t>оибучаемите</a:t>
            </a:r>
            <a:r>
              <a:rPr lang="en-GB" sz="1800" dirty="0"/>
              <a:t> ще:</a:t>
            </a:r>
            <a:endParaRPr lang="en-US" sz="1800" dirty="0"/>
          </a:p>
          <a:p>
            <a:pPr lvl="1"/>
            <a:r>
              <a:rPr lang="ru-RU" dirty="0"/>
              <a:t>Да </a:t>
            </a:r>
            <a:r>
              <a:rPr lang="ru-RU" dirty="0" err="1"/>
              <a:t>изследват</a:t>
            </a:r>
            <a:r>
              <a:rPr lang="ru-RU" dirty="0"/>
              <a:t> </a:t>
            </a:r>
            <a:r>
              <a:rPr lang="ru-RU" dirty="0" err="1"/>
              <a:t>различни</a:t>
            </a:r>
            <a:r>
              <a:rPr lang="ru-RU" dirty="0"/>
              <a:t> </a:t>
            </a:r>
            <a:r>
              <a:rPr lang="ru-RU" dirty="0" err="1"/>
              <a:t>помощни</a:t>
            </a:r>
            <a:r>
              <a:rPr lang="ru-RU" dirty="0"/>
              <a:t> технологии,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подобряват</a:t>
            </a:r>
            <a:r>
              <a:rPr lang="ru-RU" dirty="0"/>
              <a:t> </a:t>
            </a:r>
            <a:r>
              <a:rPr lang="ru-RU" dirty="0" err="1"/>
              <a:t>достъпността</a:t>
            </a:r>
            <a:r>
              <a:rPr lang="ru-RU" dirty="0"/>
              <a:t> на </a:t>
            </a:r>
            <a:r>
              <a:rPr lang="ru-RU" dirty="0" err="1"/>
              <a:t>място</a:t>
            </a:r>
            <a:r>
              <a:rPr lang="ru-RU" dirty="0"/>
              <a:t> за посетители с </a:t>
            </a:r>
            <a:r>
              <a:rPr lang="ru-RU" dirty="0" err="1"/>
              <a:t>увреждания</a:t>
            </a:r>
            <a:r>
              <a:rPr lang="ru-RU" dirty="0"/>
              <a:t>, и да </a:t>
            </a:r>
            <a:r>
              <a:rPr lang="ru-RU" dirty="0" err="1"/>
              <a:t>разберат</a:t>
            </a:r>
            <a:r>
              <a:rPr lang="ru-RU" dirty="0"/>
              <a:t> как те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интегрирани</a:t>
            </a:r>
            <a:r>
              <a:rPr lang="ru-RU" dirty="0"/>
              <a:t> в </a:t>
            </a:r>
            <a:r>
              <a:rPr lang="ru-RU" dirty="0" err="1"/>
              <a:t>преживяването</a:t>
            </a:r>
            <a:r>
              <a:rPr lang="ru-RU" dirty="0"/>
              <a:t> на </a:t>
            </a:r>
            <a:r>
              <a:rPr lang="ru-RU" dirty="0" err="1"/>
              <a:t>посетителите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• Да </a:t>
            </a:r>
            <a:r>
              <a:rPr lang="ru-RU" dirty="0" err="1"/>
              <a:t>разберат</a:t>
            </a:r>
            <a:r>
              <a:rPr lang="ru-RU" dirty="0"/>
              <a:t> как </a:t>
            </a:r>
            <a:r>
              <a:rPr lang="ru-RU" dirty="0" err="1"/>
              <a:t>дигиталните</a:t>
            </a:r>
            <a:r>
              <a:rPr lang="ru-RU" dirty="0"/>
              <a:t> </a:t>
            </a:r>
            <a:r>
              <a:rPr lang="ru-RU" dirty="0" err="1"/>
              <a:t>инструменти</a:t>
            </a:r>
            <a:r>
              <a:rPr lang="ru-RU" dirty="0"/>
              <a:t> и </a:t>
            </a:r>
            <a:r>
              <a:rPr lang="ru-RU" dirty="0" err="1"/>
              <a:t>платформи</a:t>
            </a:r>
            <a:r>
              <a:rPr lang="ru-RU" dirty="0"/>
              <a:t>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бъдат</a:t>
            </a:r>
            <a:r>
              <a:rPr lang="ru-RU" dirty="0"/>
              <a:t> </a:t>
            </a:r>
            <a:r>
              <a:rPr lang="ru-RU" dirty="0" err="1"/>
              <a:t>направени</a:t>
            </a:r>
            <a:r>
              <a:rPr lang="ru-RU" dirty="0"/>
              <a:t> </a:t>
            </a:r>
            <a:r>
              <a:rPr lang="ru-RU" dirty="0" err="1"/>
              <a:t>достъпни</a:t>
            </a:r>
            <a:r>
              <a:rPr lang="ru-RU" dirty="0"/>
              <a:t> и </a:t>
            </a:r>
            <a:r>
              <a:rPr lang="ru-RU" dirty="0" err="1"/>
              <a:t>използвани</a:t>
            </a:r>
            <a:r>
              <a:rPr lang="ru-RU" dirty="0"/>
              <a:t> за </a:t>
            </a:r>
            <a:r>
              <a:rPr lang="ru-RU" dirty="0" err="1"/>
              <a:t>предоставяне</a:t>
            </a:r>
            <a:r>
              <a:rPr lang="ru-RU" dirty="0"/>
              <a:t> на </a:t>
            </a:r>
            <a:r>
              <a:rPr lang="ru-RU" dirty="0" err="1"/>
              <a:t>алтернативни</a:t>
            </a:r>
            <a:r>
              <a:rPr lang="ru-RU" dirty="0"/>
              <a:t> начини за </a:t>
            </a:r>
            <a:r>
              <a:rPr lang="ru-RU" dirty="0" err="1"/>
              <a:t>преживяване</a:t>
            </a:r>
            <a:r>
              <a:rPr lang="ru-RU" dirty="0"/>
              <a:t> на </a:t>
            </a:r>
            <a:r>
              <a:rPr lang="ru-RU" dirty="0" err="1"/>
              <a:t>културното</a:t>
            </a:r>
            <a:r>
              <a:rPr lang="ru-RU" dirty="0"/>
              <a:t> наследство.</a:t>
            </a:r>
          </a:p>
          <a:p>
            <a:pPr lvl="1"/>
            <a:r>
              <a:rPr lang="ru-RU" dirty="0"/>
              <a:t>• Да усвоят </a:t>
            </a:r>
            <a:r>
              <a:rPr lang="ru-RU" dirty="0" err="1"/>
              <a:t>основите</a:t>
            </a:r>
            <a:r>
              <a:rPr lang="ru-RU" dirty="0"/>
              <a:t> на </a:t>
            </a:r>
            <a:r>
              <a:rPr lang="ru-RU" dirty="0" err="1"/>
              <a:t>Насоките</a:t>
            </a:r>
            <a:r>
              <a:rPr lang="ru-RU" dirty="0"/>
              <a:t> за </a:t>
            </a:r>
            <a:r>
              <a:rPr lang="ru-RU" dirty="0" err="1"/>
              <a:t>достъпност</a:t>
            </a:r>
            <a:r>
              <a:rPr lang="ru-RU" dirty="0"/>
              <a:t> на уеб </a:t>
            </a:r>
            <a:r>
              <a:rPr lang="ru-RU" dirty="0" err="1"/>
              <a:t>съдържание</a:t>
            </a:r>
            <a:r>
              <a:rPr lang="ru-RU" dirty="0"/>
              <a:t> (WCAG) и </a:t>
            </a:r>
            <a:r>
              <a:rPr lang="ru-RU" dirty="0" err="1"/>
              <a:t>други</a:t>
            </a:r>
            <a:r>
              <a:rPr lang="ru-RU" dirty="0"/>
              <a:t> </a:t>
            </a:r>
            <a:r>
              <a:rPr lang="ru-RU" dirty="0" err="1"/>
              <a:t>стандарти</a:t>
            </a:r>
            <a:r>
              <a:rPr lang="ru-RU" dirty="0"/>
              <a:t> за </a:t>
            </a:r>
            <a:r>
              <a:rPr lang="ru-RU" dirty="0" err="1"/>
              <a:t>дигитална</a:t>
            </a:r>
            <a:r>
              <a:rPr lang="ru-RU" dirty="0"/>
              <a:t> </a:t>
            </a:r>
            <a:r>
              <a:rPr lang="ru-RU" dirty="0" err="1"/>
              <a:t>достъпност</a:t>
            </a:r>
            <a:r>
              <a:rPr lang="ru-RU" dirty="0"/>
              <a:t>, </a:t>
            </a:r>
            <a:r>
              <a:rPr lang="ru-RU" dirty="0" err="1"/>
              <a:t>така</a:t>
            </a:r>
            <a:r>
              <a:rPr lang="ru-RU" dirty="0"/>
              <a:t> че онлайн </a:t>
            </a:r>
            <a:r>
              <a:rPr lang="ru-RU" dirty="0" err="1"/>
              <a:t>информацията</a:t>
            </a:r>
            <a:r>
              <a:rPr lang="ru-RU" dirty="0"/>
              <a:t> да </a:t>
            </a:r>
            <a:r>
              <a:rPr lang="ru-RU" dirty="0" err="1"/>
              <a:t>бъде</a:t>
            </a:r>
            <a:r>
              <a:rPr lang="ru-RU" dirty="0"/>
              <a:t> </a:t>
            </a:r>
            <a:r>
              <a:rPr lang="ru-RU" dirty="0" err="1"/>
              <a:t>използваема</a:t>
            </a:r>
            <a:r>
              <a:rPr lang="ru-RU" dirty="0"/>
              <a:t> от хора с </a:t>
            </a:r>
            <a:r>
              <a:rPr lang="ru-RU" dirty="0" err="1"/>
              <a:t>увреждания</a:t>
            </a:r>
            <a:r>
              <a:rPr lang="ru-RU" dirty="0"/>
              <a:t>.</a:t>
            </a:r>
          </a:p>
          <a:p>
            <a:pPr lvl="1"/>
            <a:r>
              <a:rPr lang="ru-RU" dirty="0"/>
              <a:t>• Да се </a:t>
            </a:r>
            <a:r>
              <a:rPr lang="ru-RU" dirty="0" err="1"/>
              <a:t>запознаят</a:t>
            </a:r>
            <a:r>
              <a:rPr lang="ru-RU" dirty="0"/>
              <a:t> с </a:t>
            </a:r>
            <a:r>
              <a:rPr lang="ru-RU" dirty="0" err="1"/>
              <a:t>иновативни</a:t>
            </a:r>
            <a:r>
              <a:rPr lang="ru-RU" dirty="0"/>
              <a:t> тенденции </a:t>
            </a:r>
            <a:r>
              <a:rPr lang="ru-RU" dirty="0" err="1"/>
              <a:t>като</a:t>
            </a:r>
            <a:r>
              <a:rPr lang="ru-RU" dirty="0"/>
              <a:t> </a:t>
            </a:r>
            <a:r>
              <a:rPr lang="ru-RU" dirty="0" err="1"/>
              <a:t>виртуална</a:t>
            </a:r>
            <a:r>
              <a:rPr lang="ru-RU" dirty="0"/>
              <a:t> </a:t>
            </a:r>
            <a:r>
              <a:rPr lang="ru-RU" dirty="0" err="1"/>
              <a:t>реалност</a:t>
            </a:r>
            <a:r>
              <a:rPr lang="ru-RU" dirty="0"/>
              <a:t> (VR), </a:t>
            </a:r>
            <a:r>
              <a:rPr lang="ru-RU" dirty="0" err="1"/>
              <a:t>добавена</a:t>
            </a:r>
            <a:r>
              <a:rPr lang="ru-RU" dirty="0"/>
              <a:t> </a:t>
            </a:r>
            <a:r>
              <a:rPr lang="ru-RU" dirty="0" err="1"/>
              <a:t>реалност</a:t>
            </a:r>
            <a:r>
              <a:rPr lang="ru-RU" dirty="0"/>
              <a:t> (AR) и решения, </a:t>
            </a:r>
            <a:r>
              <a:rPr lang="ru-RU" dirty="0" err="1"/>
              <a:t>базирани</a:t>
            </a:r>
            <a:r>
              <a:rPr lang="ru-RU" dirty="0"/>
              <a:t> на </a:t>
            </a:r>
            <a:r>
              <a:rPr lang="ru-RU" dirty="0" err="1"/>
              <a:t>изкуствен</a:t>
            </a:r>
            <a:r>
              <a:rPr lang="ru-RU" dirty="0"/>
              <a:t> </a:t>
            </a:r>
            <a:r>
              <a:rPr lang="ru-RU" dirty="0" err="1"/>
              <a:t>интелект</a:t>
            </a:r>
            <a:r>
              <a:rPr lang="ru-RU" dirty="0"/>
              <a:t> (AI), </a:t>
            </a:r>
            <a:r>
              <a:rPr lang="ru-RU" dirty="0" err="1"/>
              <a:t>които</a:t>
            </a:r>
            <a:r>
              <a:rPr lang="ru-RU" dirty="0"/>
              <a:t> </a:t>
            </a:r>
            <a:r>
              <a:rPr lang="ru-RU" dirty="0" err="1"/>
              <a:t>могат</a:t>
            </a:r>
            <a:r>
              <a:rPr lang="ru-RU" dirty="0"/>
              <a:t> да </a:t>
            </a:r>
            <a:r>
              <a:rPr lang="ru-RU" dirty="0" err="1"/>
              <a:t>открият</a:t>
            </a:r>
            <a:r>
              <a:rPr lang="ru-RU" dirty="0"/>
              <a:t> нови </a:t>
            </a:r>
            <a:r>
              <a:rPr lang="ru-RU" dirty="0" err="1"/>
              <a:t>възможности</a:t>
            </a:r>
            <a:r>
              <a:rPr lang="ru-RU" dirty="0"/>
              <a:t> за </a:t>
            </a:r>
            <a:r>
              <a:rPr lang="ru-RU" dirty="0" err="1"/>
              <a:t>достъпен</a:t>
            </a:r>
            <a:r>
              <a:rPr lang="ru-RU" dirty="0"/>
              <a:t> </a:t>
            </a:r>
            <a:r>
              <a:rPr lang="ru-RU" dirty="0" err="1"/>
              <a:t>туризъм</a:t>
            </a:r>
            <a:r>
              <a:rPr lang="ru-RU" dirty="0"/>
              <a:t>, </a:t>
            </a:r>
            <a:r>
              <a:rPr lang="ru-RU" dirty="0" err="1"/>
              <a:t>както</a:t>
            </a:r>
            <a:r>
              <a:rPr lang="ru-RU" dirty="0"/>
              <a:t> и с </a:t>
            </a:r>
            <a:r>
              <a:rPr lang="ru-RU" dirty="0" err="1"/>
              <a:t>практическите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при </a:t>
            </a:r>
            <a:r>
              <a:rPr lang="ru-RU" dirty="0" err="1"/>
              <a:t>внедряването</a:t>
            </a:r>
            <a:r>
              <a:rPr lang="ru-RU" dirty="0"/>
              <a:t> на </a:t>
            </a:r>
            <a:r>
              <a:rPr lang="ru-RU" dirty="0" err="1"/>
              <a:t>подобни</a:t>
            </a:r>
            <a:r>
              <a:rPr lang="ru-RU" dirty="0"/>
              <a:t> технологии.</a:t>
            </a:r>
          </a:p>
          <a:p>
            <a:pPr lvl="1"/>
            <a:r>
              <a:rPr lang="ru-RU" dirty="0"/>
              <a:t>• Да </a:t>
            </a:r>
            <a:r>
              <a:rPr lang="ru-RU" dirty="0" err="1"/>
              <a:t>идентифицират</a:t>
            </a:r>
            <a:r>
              <a:rPr lang="ru-RU" dirty="0"/>
              <a:t> начини за </a:t>
            </a:r>
            <a:r>
              <a:rPr lang="ru-RU" dirty="0" err="1"/>
              <a:t>демонстриране</a:t>
            </a:r>
            <a:r>
              <a:rPr lang="ru-RU" dirty="0"/>
              <a:t> и </a:t>
            </a:r>
            <a:r>
              <a:rPr lang="ru-RU" dirty="0" err="1"/>
              <a:t>популяризиране</a:t>
            </a:r>
            <a:r>
              <a:rPr lang="ru-RU" dirty="0"/>
              <a:t> на </a:t>
            </a:r>
            <a:r>
              <a:rPr lang="ru-RU" dirty="0" err="1"/>
              <a:t>помощни</a:t>
            </a:r>
            <a:r>
              <a:rPr lang="ru-RU" dirty="0"/>
              <a:t> технологии и </a:t>
            </a:r>
            <a:r>
              <a:rPr lang="ru-RU" dirty="0" err="1"/>
              <a:t>инструменти</a:t>
            </a:r>
            <a:r>
              <a:rPr lang="ru-RU" dirty="0"/>
              <a:t> в </a:t>
            </a:r>
            <a:r>
              <a:rPr lang="ru-RU" dirty="0" err="1"/>
              <a:t>своите</a:t>
            </a:r>
            <a:r>
              <a:rPr lang="ru-RU" dirty="0"/>
              <a:t> </a:t>
            </a:r>
            <a:r>
              <a:rPr lang="ru-RU" dirty="0" err="1"/>
              <a:t>обекти</a:t>
            </a:r>
            <a:r>
              <a:rPr lang="ru-RU" dirty="0"/>
              <a:t> и обучения.</a:t>
            </a:r>
          </a:p>
          <a:p>
            <a:pPr lvl="1"/>
            <a:r>
              <a:rPr lang="ru-RU" dirty="0"/>
              <a:t>• Да </a:t>
            </a:r>
            <a:r>
              <a:rPr lang="ru-RU" dirty="0" err="1"/>
              <a:t>разберат</a:t>
            </a:r>
            <a:r>
              <a:rPr lang="ru-RU" dirty="0"/>
              <a:t> ползите и </a:t>
            </a:r>
            <a:r>
              <a:rPr lang="ru-RU" dirty="0" err="1"/>
              <a:t>ограниченията</a:t>
            </a:r>
            <a:r>
              <a:rPr lang="ru-RU" dirty="0"/>
              <a:t> на </a:t>
            </a:r>
            <a:r>
              <a:rPr lang="ru-RU" dirty="0" err="1"/>
              <a:t>технологиите</a:t>
            </a:r>
            <a:r>
              <a:rPr lang="ru-RU" dirty="0"/>
              <a:t>, </a:t>
            </a:r>
            <a:r>
              <a:rPr lang="ru-RU" dirty="0" err="1"/>
              <a:t>като</a:t>
            </a:r>
            <a:r>
              <a:rPr lang="ru-RU" dirty="0"/>
              <a:t> се </a:t>
            </a:r>
            <a:r>
              <a:rPr lang="ru-RU" dirty="0" err="1"/>
              <a:t>подчертае</a:t>
            </a:r>
            <a:r>
              <a:rPr lang="ru-RU" dirty="0"/>
              <a:t>, че те</a:t>
            </a:r>
            <a:r>
              <a:rPr lang="en-GB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Принципи за цифрова достъпност в туризма и културното наследство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737360"/>
            <a:ext cx="10058400" cy="4429560"/>
          </a:xfrm>
        </p:spPr>
        <p:txBody>
          <a:bodyPr>
            <a:no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Започнете с яснота, а не с хитрост. </a:t>
            </a:r>
            <a:r>
              <a:rPr lang="en-GB" sz="1400" dirty="0"/>
              <a:t>Посетителите трябва да могат да разберат къде се намират, какво е на разположение и какво да правят по-нататък, без да се налага да „разбират сами“.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Направете всичко използваемо без мишка или сензорен екран. </a:t>
            </a:r>
            <a:r>
              <a:rPr lang="en-GB" sz="1400" dirty="0"/>
              <a:t>Не всеки използва мишка. Не всеки може да плъзга или докосва с прецизност.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Проектирайте с оглед на четимостта в реални условия. </a:t>
            </a:r>
            <a:r>
              <a:rPr lang="en-GB" sz="1400" dirty="0"/>
              <a:t>Четимостта на съдържанието не се изчерпва само с избора на шрифт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Използвайте прост език, без да опростявате нещата. </a:t>
            </a:r>
            <a:r>
              <a:rPr lang="en-GB" sz="1400" dirty="0"/>
              <a:t>Достъпността не означава прекомерно опростяване на съдържанието. Тя означава ясно общуване.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Предоставяйте алтернативи за визуално и аудио съдържание. </a:t>
            </a:r>
            <a:r>
              <a:rPr lang="en-GB" sz="1400" dirty="0"/>
              <a:t>Дигиталните туристически преживявания разчитат в голяма степен на изображения, видео и аудио.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Поддържайте взаимодействията предсказуеми и толерантни. </a:t>
            </a:r>
            <a:r>
              <a:rPr lang="en-GB" sz="1400" dirty="0"/>
              <a:t>Неочакваното поведение в цифровите системи е сериозна пречка.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Мислете извън екрана. </a:t>
            </a:r>
            <a:r>
              <a:rPr lang="en-GB" sz="1400" dirty="0"/>
              <a:t>Цифровата достъпност не съществува изолирано.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Цифровото тълкуване е инструмент за достъп.</a:t>
            </a:r>
            <a:r>
              <a:rPr lang="en-GB" sz="1400" dirty="0"/>
              <a:t> 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1400" b="1" dirty="0"/>
              <a:t>Избягвайте изключването на „само цифровите“ потребители.</a:t>
            </a:r>
            <a:r>
              <a:rPr lang="en-GB" sz="1400" dirty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7D7F1D-6050-10DD-5F9D-E9B5003B2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Помощни технологии за подобряване на преживяването на посетителите на място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E5E958-F7E2-F247-9E3E-110EEFFFE1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Зрителни увреждания</a:t>
            </a:r>
          </a:p>
          <a:p>
            <a:pPr lvl="1"/>
            <a:r>
              <a:rPr lang="en-GB" sz="2400" dirty="0"/>
              <a:t>Аудиогидове и аудиоописание</a:t>
            </a:r>
          </a:p>
          <a:p>
            <a:pPr lvl="1"/>
            <a:r>
              <a:rPr lang="en-GB" sz="2400" dirty="0"/>
              <a:t>Тактилни модели и карти</a:t>
            </a:r>
          </a:p>
          <a:p>
            <a:pPr lvl="1"/>
            <a:r>
              <a:rPr lang="en-GB" sz="2400" dirty="0"/>
              <a:t>Табели на брайл или с гласово съпровождане</a:t>
            </a:r>
          </a:p>
          <a:p>
            <a:pPr lvl="1"/>
            <a:r>
              <a:rPr lang="en-GB" sz="2400" dirty="0"/>
              <a:t>Помощни средства за ориентиране</a:t>
            </a:r>
            <a:endParaRPr lang="en-US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6D3F4-656F-8014-6DA2-03ECB8C251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Слухови увреждания </a:t>
            </a:r>
          </a:p>
          <a:p>
            <a:pPr lvl="1"/>
            <a:r>
              <a:rPr lang="en-GB" sz="2400" dirty="0"/>
              <a:t>Системи за подпомагане на слуха (</a:t>
            </a:r>
            <a:r>
              <a:rPr lang="en-GB" sz="2400" dirty="0" err="1"/>
              <a:t>ALS</a:t>
            </a:r>
            <a:r>
              <a:rPr lang="en-GB" sz="2400" dirty="0"/>
              <a:t>)</a:t>
            </a:r>
          </a:p>
          <a:p>
            <a:pPr lvl="1"/>
            <a:r>
              <a:rPr lang="en-GB" sz="2400" dirty="0"/>
              <a:t>Надписи и субтитри</a:t>
            </a:r>
          </a:p>
          <a:p>
            <a:pPr lvl="1"/>
            <a:r>
              <a:rPr lang="en-GB" sz="2400" dirty="0"/>
              <a:t>Превод на жестомимичен език</a:t>
            </a:r>
          </a:p>
          <a:p>
            <a:pPr lvl="1"/>
            <a:r>
              <a:rPr lang="en-GB" sz="2400" dirty="0"/>
              <a:t>Системи за визуално предупреждение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1268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F473B-ADE1-B125-7362-34563B45D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A0DFEC-D101-13AA-3C22-D6F39AE67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Помощни технологии за подобряване на преживяването на посетителите на място</a:t>
            </a: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55ED19-D63F-3609-A357-15D5D8EEB4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Мобилност и физически увреждания</a:t>
            </a:r>
          </a:p>
          <a:p>
            <a:pPr lvl="1"/>
            <a:r>
              <a:rPr lang="en-GB" sz="2400" dirty="0"/>
              <a:t>Електрически средства за придвижване</a:t>
            </a:r>
          </a:p>
          <a:p>
            <a:pPr lvl="1"/>
            <a:r>
              <a:rPr lang="en-US" sz="2400" dirty="0"/>
              <a:t>Асансьори и повдигачи</a:t>
            </a:r>
          </a:p>
          <a:p>
            <a:pPr lvl="1"/>
            <a:r>
              <a:rPr lang="en-US" sz="2400" dirty="0"/>
              <a:t>Системи за подпомагане при отваряне на врати</a:t>
            </a:r>
          </a:p>
          <a:p>
            <a:pPr lvl="1"/>
            <a:r>
              <a:rPr lang="en-US" sz="2400" dirty="0"/>
              <a:t>Ергономични помощни средства</a:t>
            </a:r>
          </a:p>
          <a:p>
            <a:pPr lvl="1"/>
            <a:r>
              <a:rPr lang="en-US" sz="2400" dirty="0"/>
              <a:t>Роботи за виртуално присъствие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2A608E-1921-CE4F-6189-7632DF4D92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Когнитивни и развитийни увреждания </a:t>
            </a:r>
          </a:p>
          <a:p>
            <a:pPr lvl="1"/>
            <a:r>
              <a:rPr lang="en-GB" sz="2400" dirty="0"/>
              <a:t>Мултисензорни интерактивни устройства</a:t>
            </a:r>
          </a:p>
          <a:p>
            <a:pPr lvl="1"/>
            <a:r>
              <a:rPr lang="en-US" sz="2400" dirty="0"/>
              <a:t>Приложения за персонализация</a:t>
            </a:r>
          </a:p>
          <a:p>
            <a:pPr lvl="1"/>
            <a:r>
              <a:rPr lang="en-US" sz="2400" dirty="0"/>
              <a:t>Визуални графици или сигнали с добавена реалност (AR)</a:t>
            </a:r>
          </a:p>
          <a:p>
            <a:pPr lvl="1"/>
            <a:r>
              <a:rPr lang="en-US" sz="2400" dirty="0"/>
              <a:t>Слушалки с шумопотискане и сензорни инструменти</a:t>
            </a:r>
          </a:p>
        </p:txBody>
      </p:sp>
    </p:spTree>
    <p:extLst>
      <p:ext uri="{BB962C8B-B14F-4D97-AF65-F5344CB8AC3E}">
        <p14:creationId xmlns:p14="http://schemas.microsoft.com/office/powerpoint/2010/main" val="340910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42393-AEC6-7911-30C2-413A4E609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Виртуален достъп и дигитално общуване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909EAC-F09B-8142-624F-91B7AC38A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/>
              <a:t>Виртуални турове (VR)</a:t>
            </a:r>
          </a:p>
          <a:p>
            <a:pPr lvl="1"/>
            <a:r>
              <a:rPr lang="en-GB" sz="3200" dirty="0"/>
              <a:t>Приложения за разширена реалност (AR)</a:t>
            </a:r>
          </a:p>
          <a:p>
            <a:pPr lvl="1"/>
            <a:r>
              <a:rPr lang="en-GB" sz="3200" dirty="0"/>
              <a:t>Мобилни приложения за обиколки</a:t>
            </a:r>
          </a:p>
          <a:p>
            <a:pPr lvl="1"/>
            <a:r>
              <a:rPr lang="en-GB" sz="3200" dirty="0"/>
              <a:t>Цифрови карти и навигация</a:t>
            </a:r>
          </a:p>
          <a:p>
            <a:pPr lvl="1"/>
            <a:r>
              <a:rPr lang="en-GB" sz="3200" dirty="0"/>
              <a:t>Социални медии и онлайн съдържание</a:t>
            </a:r>
          </a:p>
          <a:p>
            <a:pPr lvl="1"/>
            <a:r>
              <a:rPr lang="en-GB" sz="3200" dirty="0"/>
              <a:t>Онлайн резервации и обслужване на клиенти</a:t>
            </a:r>
          </a:p>
        </p:txBody>
      </p:sp>
    </p:spTree>
    <p:extLst>
      <p:ext uri="{BB962C8B-B14F-4D97-AF65-F5344CB8AC3E}">
        <p14:creationId xmlns:p14="http://schemas.microsoft.com/office/powerpoint/2010/main" val="321248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E5504-11D7-6447-8C38-AEDF6B220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FC9BA-9F1E-B95B-7AC2-A0B765E2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Нови решения в областта на изкуствения интелект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1DF45C-3C25-F0C1-7926-272C6E0B8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/>
              <a:t>Разпознаване на изображения чрез изкуствен интелект</a:t>
            </a:r>
          </a:p>
          <a:p>
            <a:pPr lvl="1"/>
            <a:r>
              <a:rPr lang="en-GB" sz="3200" dirty="0"/>
              <a:t>Чатботове за обслужване на клиенти</a:t>
            </a:r>
          </a:p>
          <a:p>
            <a:pPr lvl="1"/>
            <a:r>
              <a:rPr lang="en-GB" sz="3200" dirty="0"/>
              <a:t>Алгоритми за персонализация</a:t>
            </a:r>
          </a:p>
          <a:p>
            <a:pPr lvl="1"/>
            <a:r>
              <a:rPr lang="en-GB" sz="3200" dirty="0"/>
              <a:t>Превод на жестомимичен език</a:t>
            </a:r>
          </a:p>
          <a:p>
            <a:pPr lvl="1"/>
            <a:r>
              <a:rPr lang="en-GB" sz="3200" dirty="0"/>
              <a:t>Роботика</a:t>
            </a:r>
          </a:p>
        </p:txBody>
      </p:sp>
    </p:spTree>
    <p:extLst>
      <p:ext uri="{BB962C8B-B14F-4D97-AF65-F5344CB8AC3E}">
        <p14:creationId xmlns:p14="http://schemas.microsoft.com/office/powerpoint/2010/main" val="121525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72BF0-C726-289E-3628-53E9FCE5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Балансът между технологиите и човешкия фактор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BB5CD-2AA5-A596-C299-E7AB29888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3600" dirty="0"/>
              <a:t>Технологията не е непогрешима</a:t>
            </a:r>
          </a:p>
          <a:p>
            <a:pPr lvl="1"/>
            <a:r>
              <a:rPr lang="en-GB" sz="3600" dirty="0"/>
              <a:t>Не всеки е технически грамотен</a:t>
            </a:r>
          </a:p>
          <a:p>
            <a:pPr lvl="1"/>
            <a:r>
              <a:rPr lang="en-GB" sz="3600" dirty="0"/>
              <a:t>Обучение на персонала за работа с технологиите</a:t>
            </a:r>
          </a:p>
          <a:p>
            <a:pPr lvl="1"/>
            <a:r>
              <a:rPr lang="en-GB" sz="3600" dirty="0"/>
              <a:t>Не позволявайте технологиите да намалят личното взаимодействие</a:t>
            </a:r>
          </a:p>
          <a:p>
            <a:pPr lvl="1"/>
            <a:r>
              <a:rPr lang="en-GB" sz="3600" dirty="0"/>
              <a:t>Поверителност и етика</a:t>
            </a:r>
          </a:p>
          <a:p>
            <a:pPr lvl="1"/>
            <a:r>
              <a:rPr lang="en-GB" sz="3600" dirty="0"/>
              <a:t>Устойчивост на технологиите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9223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0070B-4A0D-545B-6AB2-733DB37F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Съображения относно разходите и осъществимостта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FC0F1-E248-8C36-0ECA-180D850E9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/>
              <a:t>Високотехнологичните решения могат да бъдат чудесен инструмент за достъпност, но трябва да се прецени:</a:t>
            </a:r>
            <a:endParaRPr lang="en-US" sz="3200" dirty="0"/>
          </a:p>
          <a:p>
            <a:pPr lvl="1"/>
            <a:r>
              <a:rPr lang="en-GB" sz="2800" dirty="0"/>
              <a:t>Оправдават ли ползите разходите и сложността?</a:t>
            </a:r>
          </a:p>
          <a:p>
            <a:pPr lvl="1"/>
            <a:r>
              <a:rPr lang="en-GB" sz="2800" dirty="0"/>
              <a:t>Има ли безплатни или евтини алтернативи?</a:t>
            </a:r>
          </a:p>
          <a:p>
            <a:pPr lvl="1"/>
            <a:r>
              <a:rPr lang="en-GB" sz="2800" dirty="0"/>
              <a:t>Партньорства.</a:t>
            </a:r>
          </a:p>
          <a:p>
            <a:pPr lvl="1"/>
            <a:r>
              <a:rPr lang="en-GB" sz="2800" dirty="0"/>
              <a:t>Мащаб, започнете с пилотен проект.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27923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</TotalTime>
  <Words>961</Words>
  <Application>Microsoft Office PowerPoint</Application>
  <PresentationFormat>Широк екран</PresentationFormat>
  <Paragraphs>119</Paragraphs>
  <Slides>14</Slides>
  <Notes>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14</vt:i4>
      </vt:variant>
    </vt:vector>
  </HeadingPairs>
  <TitlesOfParts>
    <vt:vector size="16" baseType="lpstr">
      <vt:lpstr>Calibri</vt:lpstr>
      <vt:lpstr>Retrospect</vt:lpstr>
      <vt:lpstr>МОДУЛ 5: Помощни технологии и цифрова достъпност в туризма</vt:lpstr>
      <vt:lpstr>Цели на обучението</vt:lpstr>
      <vt:lpstr>Принципи за цифрова достъпност в туризма и културното наследство</vt:lpstr>
      <vt:lpstr>Помощни технологии за подобряване на преживяването на посетителите на място</vt:lpstr>
      <vt:lpstr>Помощни технологии за подобряване на преживяването на посетителите на място</vt:lpstr>
      <vt:lpstr>Виртуален достъп и дигитално общуване</vt:lpstr>
      <vt:lpstr>Нови решения в областта на изкуствения интелект</vt:lpstr>
      <vt:lpstr>Балансът между технологиите и човешкия фактор</vt:lpstr>
      <vt:lpstr>Съображения относно разходите и осъществимостта</vt:lpstr>
      <vt:lpstr>Идеи за помощни технологии</vt:lpstr>
      <vt:lpstr>Идеи за помощни технологии</vt:lpstr>
      <vt:lpstr>Идеи за помощни технологии</vt:lpstr>
      <vt:lpstr>Основни изводи</vt:lpstr>
      <vt:lpstr>БЛАГОДАРЯ ВИ!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keywords>, docId:F7597DAA4B1D141C99E7748E92A7655F</cp:keywords>
  <cp:lastModifiedBy>Лазаринка Андреева</cp:lastModifiedBy>
  <cp:revision>17</cp:revision>
  <dcterms:created xsi:type="dcterms:W3CDTF">2026-01-18T21:27:19Z</dcterms:created>
  <dcterms:modified xsi:type="dcterms:W3CDTF">2026-05-12T06:08:13Z</dcterms:modified>
</cp:coreProperties>
</file>